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1.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6" r:id="rId12"/>
  </p:sldMasterIdLst>
  <p:notesMasterIdLst>
    <p:notesMasterId r:id="rId40"/>
  </p:notesMasterIdLst>
  <p:handoutMasterIdLst>
    <p:handoutMasterId r:id="rId41"/>
  </p:handoutMasterIdLst>
  <p:sldIdLst>
    <p:sldId id="508" r:id="rId13"/>
    <p:sldId id="557" r:id="rId14"/>
    <p:sldId id="462" r:id="rId15"/>
    <p:sldId id="564" r:id="rId16"/>
    <p:sldId id="532" r:id="rId17"/>
    <p:sldId id="530" r:id="rId18"/>
    <p:sldId id="531" r:id="rId19"/>
    <p:sldId id="540" r:id="rId20"/>
    <p:sldId id="558" r:id="rId21"/>
    <p:sldId id="550" r:id="rId22"/>
    <p:sldId id="536" r:id="rId23"/>
    <p:sldId id="538" r:id="rId24"/>
    <p:sldId id="533" r:id="rId25"/>
    <p:sldId id="537" r:id="rId26"/>
    <p:sldId id="535" r:id="rId27"/>
    <p:sldId id="539" r:id="rId28"/>
    <p:sldId id="565" r:id="rId29"/>
    <p:sldId id="566" r:id="rId30"/>
    <p:sldId id="541" r:id="rId31"/>
    <p:sldId id="545" r:id="rId32"/>
    <p:sldId id="560" r:id="rId33"/>
    <p:sldId id="561" r:id="rId34"/>
    <p:sldId id="562" r:id="rId35"/>
    <p:sldId id="567" r:id="rId36"/>
    <p:sldId id="563" r:id="rId37"/>
    <p:sldId id="556" r:id="rId38"/>
    <p:sldId id="516" r:id="rId39"/>
  </p:sldIdLst>
  <p:sldSz cx="12188825" cy="6858000"/>
  <p:notesSz cx="6858000" cy="9144000"/>
  <p:defaultText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64"/>
            <p14:sldId id="532"/>
            <p14:sldId id="530"/>
            <p14:sldId id="531"/>
            <p14:sldId id="540"/>
            <p14:sldId id="558"/>
            <p14:sldId id="550"/>
            <p14:sldId id="536"/>
            <p14:sldId id="538"/>
            <p14:sldId id="533"/>
            <p14:sldId id="537"/>
            <p14:sldId id="535"/>
            <p14:sldId id="539"/>
            <p14:sldId id="565"/>
            <p14:sldId id="566"/>
            <p14:sldId id="541"/>
            <p14:sldId id="545"/>
            <p14:sldId id="560"/>
            <p14:sldId id="561"/>
            <p14:sldId id="562"/>
            <p14:sldId id="567"/>
            <p14:sldId id="563"/>
            <p14:sldId id="556"/>
            <p14:sldId id="516"/>
          </p14:sldIdLst>
        </p14:section>
      </p14:sectionLst>
    </p:ex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3839">
          <p15:clr>
            <a:srgbClr val="A4A3A4"/>
          </p15:clr>
        </p15:guide>
        <p15:guide id="8" pos="327">
          <p15:clr>
            <a:srgbClr val="A4A3A4"/>
          </p15:clr>
        </p15:guide>
        <p15:guide id="9" pos="1190">
          <p15:clr>
            <a:srgbClr val="A4A3A4"/>
          </p15:clr>
        </p15:guide>
        <p15:guide id="10" pos="7350">
          <p15:clr>
            <a:srgbClr val="A4A3A4"/>
          </p15:clr>
        </p15:guide>
        <p15:guide id="11" pos="7063">
          <p15:clr>
            <a:srgbClr val="A4A3A4"/>
          </p15:clr>
        </p15:guide>
        <p15:guide id="12" pos="6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95959"/>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72" autoAdjust="0"/>
  </p:normalViewPr>
  <p:slideViewPr>
    <p:cSldViewPr snapToGrid="0">
      <p:cViewPr varScale="1">
        <p:scale>
          <a:sx n="89" d="100"/>
          <a:sy n="89" d="100"/>
        </p:scale>
        <p:origin x="1716" y="9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3/25/2013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3/25/2013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19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43" indent="-105810"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11"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758" indent="-146811"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22"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493" algn="l" defTabSz="914197" rtl="0" eaLnBrk="1" latinLnBrk="0" hangingPunct="1">
      <a:defRPr sz="1200" kern="1200">
        <a:solidFill>
          <a:schemeClr val="tx1"/>
        </a:solidFill>
        <a:latin typeface="+mn-lt"/>
        <a:ea typeface="+mn-ea"/>
        <a:cs typeface="+mn-cs"/>
      </a:defRPr>
    </a:lvl6pPr>
    <a:lvl7pPr marL="2742593" algn="l" defTabSz="914197" rtl="0" eaLnBrk="1" latinLnBrk="0" hangingPunct="1">
      <a:defRPr sz="1200" kern="1200">
        <a:solidFill>
          <a:schemeClr val="tx1"/>
        </a:solidFill>
        <a:latin typeface="+mn-lt"/>
        <a:ea typeface="+mn-ea"/>
        <a:cs typeface="+mn-cs"/>
      </a:defRPr>
    </a:lvl7pPr>
    <a:lvl8pPr marL="3199691" algn="l" defTabSz="914197" rtl="0" eaLnBrk="1" latinLnBrk="0" hangingPunct="1">
      <a:defRPr sz="1200" kern="1200">
        <a:solidFill>
          <a:schemeClr val="tx1"/>
        </a:solidFill>
        <a:latin typeface="+mn-lt"/>
        <a:ea typeface="+mn-ea"/>
        <a:cs typeface="+mn-cs"/>
      </a:defRPr>
    </a:lvl8pPr>
    <a:lvl9pPr marL="3656790" algn="l" defTabSz="914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Notes:</a:t>
            </a:r>
          </a:p>
          <a:p>
            <a:pPr marL="0" marR="0" indent="0" algn="l" defTabSz="914287" rtl="0" eaLnBrk="1" fontAlgn="auto" latinLnBrk="0" hangingPunct="1">
              <a:lnSpc>
                <a:spcPct val="90000"/>
              </a:lnSpc>
              <a:spcBef>
                <a:spcPts val="0"/>
              </a:spcBef>
              <a:spcAft>
                <a:spcPts val="333"/>
              </a:spcAft>
              <a:buClrTx/>
              <a:buSzTx/>
              <a:buFontTx/>
              <a:buNone/>
              <a:tabLst/>
              <a:defRPr/>
            </a:pPr>
            <a:r>
              <a:rPr lang="en-US" dirty="0" smtClean="0"/>
              <a:t>You can see a recorded version of this deck here </a:t>
            </a:r>
            <a:r>
              <a:rPr lang="en-US" dirty="0" smtClean="0">
                <a:hlinkClick r:id="rId3"/>
              </a:rPr>
              <a:t>http://go.microsoft.com/fwlink/?LinkID=267130&amp;clcid=0x409</a:t>
            </a:r>
            <a:r>
              <a:rPr lang="en-US" dirty="0" smtClean="0"/>
              <a:t> </a:t>
            </a:r>
          </a:p>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448028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r>
              <a:rPr lang="en-US" i="0" dirty="0" smtClean="0"/>
              <a:t>if(</a:t>
            </a:r>
            <a:r>
              <a:rPr lang="en-US" i="0" dirty="0" err="1" smtClean="0"/>
              <a:t>item.text.length</a:t>
            </a:r>
            <a:r>
              <a:rPr lang="en-US" i="0" baseline="0" dirty="0" smtClean="0"/>
              <a:t> &lt; 5)</a:t>
            </a:r>
          </a:p>
          <a:p>
            <a:pPr marL="0" indent="0">
              <a:buFont typeface="Arial" pitchFamily="34" charset="0"/>
              <a:buNone/>
            </a:pPr>
            <a:r>
              <a:rPr lang="en-US" i="0" baseline="0" dirty="0" smtClean="0"/>
              <a:t>	{</a:t>
            </a:r>
            <a:r>
              <a:rPr lang="en-US" i="0" baseline="0" dirty="0" err="1" smtClean="0"/>
              <a:t>request.respond</a:t>
            </a:r>
            <a:r>
              <a:rPr lang="en-US" i="0" baseline="0" dirty="0" smtClean="0"/>
              <a:t>(</a:t>
            </a:r>
            <a:r>
              <a:rPr lang="en-US" i="0" baseline="0" dirty="0" err="1" smtClean="0"/>
              <a:t>statusCodes.BAD_REQUEST</a:t>
            </a:r>
            <a:r>
              <a:rPr lang="en-US" i="0" baseline="0" dirty="0" smtClean="0"/>
              <a:t>, ‘too short’);}</a:t>
            </a:r>
          </a:p>
          <a:p>
            <a:pPr marL="0" indent="0">
              <a:buFont typeface="Arial" pitchFamily="34" charset="0"/>
              <a:buNone/>
            </a:pPr>
            <a:r>
              <a:rPr lang="en-US" i="0" baseline="0" dirty="0" smtClean="0"/>
              <a:t>Else</a:t>
            </a:r>
          </a:p>
          <a:p>
            <a:pPr marL="0" indent="0">
              <a:buFont typeface="Arial" pitchFamily="34" charset="0"/>
              <a:buNone/>
            </a:pPr>
            <a:r>
              <a:rPr lang="en-US" i="0" baseline="0" dirty="0" smtClean="0"/>
              <a:t>	{</a:t>
            </a:r>
            <a:r>
              <a:rPr lang="en-US" i="0" baseline="0" dirty="0" err="1" smtClean="0"/>
              <a:t>request.execute</a:t>
            </a:r>
            <a:r>
              <a:rPr lang="en-US" i="0" baseline="0" dirty="0" smtClean="0"/>
              <a:t>();}</a:t>
            </a: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p>
          <a:p>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3/25/2013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3/25/2013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3/25/2013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3/25/2013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30.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4"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30" indent="0">
              <a:buFont typeface="Arial" pitchFamily="34" charset="0"/>
              <a:buNone/>
              <a:defRPr/>
            </a:lvl2pPr>
            <a:lvl3pPr marL="855579" indent="0">
              <a:buFont typeface="Arial" pitchFamily="34" charset="0"/>
              <a:buNone/>
              <a:defRPr/>
            </a:lvl3pPr>
            <a:lvl4pPr marL="1258765" indent="0">
              <a:buFont typeface="Arial" pitchFamily="34" charset="0"/>
              <a:buNone/>
              <a:defRPr/>
            </a:lvl4pPr>
            <a:lvl5pPr marL="160480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765" indent="-403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06" indent="-3460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22" indent="-3365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07" indent="-34286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6" indent="-342866">
              <a:spcBef>
                <a:spcPts val="0"/>
              </a:spcBef>
              <a:spcAft>
                <a:spcPts val="400"/>
              </a:spcAft>
              <a:buFont typeface="Arial" pitchFamily="34" charset="0"/>
              <a:buChar char="•"/>
              <a:defRPr/>
            </a:lvl5pPr>
            <a:lvl6pPr marL="1033361" indent="-342866">
              <a:buFont typeface="Arial" pitchFamily="34" charset="0"/>
              <a:buChar char="•"/>
              <a:defRPr sz="2400">
                <a:gradFill>
                  <a:gsLst>
                    <a:gs pos="0">
                      <a:srgbClr val="595959"/>
                    </a:gs>
                    <a:gs pos="86000">
                      <a:srgbClr val="595959"/>
                    </a:gs>
                  </a:gsLst>
                  <a:lin ang="5400000" scaled="0"/>
                </a:gradFill>
              </a:defRPr>
            </a:lvl6pPr>
            <a:lvl7pPr marL="1255590" indent="-225403">
              <a:defRPr>
                <a:gradFill>
                  <a:gsLst>
                    <a:gs pos="0">
                      <a:srgbClr val="595959"/>
                    </a:gs>
                    <a:gs pos="86000">
                      <a:srgbClr val="595959"/>
                    </a:gs>
                  </a:gsLst>
                  <a:lin ang="5400000" scaled="0"/>
                </a:gradFill>
              </a:defRPr>
            </a:lvl7pPr>
            <a:lvl8pPr marL="1487343" indent="-231753">
              <a:defRPr>
                <a:gradFill>
                  <a:gsLst>
                    <a:gs pos="0">
                      <a:srgbClr val="595959"/>
                    </a:gs>
                    <a:gs pos="86000">
                      <a:srgbClr val="595959"/>
                    </a:gs>
                  </a:gsLst>
                  <a:lin ang="5400000" scaled="0"/>
                </a:gradFill>
              </a:defRPr>
            </a:lvl8pPr>
          </a:lstStyle>
          <a:p>
            <a:pPr marL="346041" lvl="0" indent="-346041" algn="l" defTabSz="914274" rtl="0" eaLnBrk="1" latinLnBrk="0" hangingPunct="1">
              <a:lnSpc>
                <a:spcPct val="90000"/>
              </a:lnSpc>
              <a:spcBef>
                <a:spcPct val="20000"/>
              </a:spcBef>
              <a:buSzPct val="90000"/>
              <a:buFont typeface="Arial" pitchFamily="34" charset="0"/>
              <a:buChar char="•"/>
            </a:pPr>
            <a:r>
              <a:rPr lang="en-US" smtClean="0"/>
              <a:t>Click to edit Master text styles</a:t>
            </a:r>
          </a:p>
          <a:p>
            <a:pPr marL="346041" lvl="1" indent="-346041" algn="l" defTabSz="914274" rtl="0" eaLnBrk="1" latinLnBrk="0" hangingPunct="1">
              <a:lnSpc>
                <a:spcPct val="90000"/>
              </a:lnSpc>
              <a:spcBef>
                <a:spcPct val="20000"/>
              </a:spcBef>
              <a:buSzPct val="90000"/>
              <a:buFont typeface="Arial" pitchFamily="34" charset="0"/>
              <a:buChar char="•"/>
            </a:pPr>
            <a:r>
              <a:rPr lang="en-US" smtClean="0"/>
              <a:t>Second level</a:t>
            </a:r>
          </a:p>
          <a:p>
            <a:pPr marL="346041" lvl="2" indent="-346041" algn="l" defTabSz="914274" rtl="0" eaLnBrk="1" latinLnBrk="0" hangingPunct="1">
              <a:lnSpc>
                <a:spcPct val="90000"/>
              </a:lnSpc>
              <a:spcBef>
                <a:spcPct val="20000"/>
              </a:spcBef>
              <a:buSzPct val="90000"/>
              <a:buFont typeface="Arial" pitchFamily="34" charset="0"/>
              <a:buChar char="•"/>
            </a:pPr>
            <a:r>
              <a:rPr lang="en-US" smtClean="0"/>
              <a:t>Third level</a:t>
            </a:r>
          </a:p>
          <a:p>
            <a:pPr marL="346041" lvl="3" indent="-346041" algn="l" defTabSz="914274" rtl="0" eaLnBrk="1" latinLnBrk="0" hangingPunct="1">
              <a:lnSpc>
                <a:spcPct val="90000"/>
              </a:lnSpc>
              <a:spcBef>
                <a:spcPct val="20000"/>
              </a:spcBef>
              <a:buSzPct val="90000"/>
              <a:buFont typeface="Arial" pitchFamily="34" charset="0"/>
              <a:buChar char="•"/>
            </a:pPr>
            <a:r>
              <a:rPr lang="en-US" smtClean="0"/>
              <a:t>Fourth level</a:t>
            </a:r>
          </a:p>
          <a:p>
            <a:pPr marL="346041" lvl="4" indent="-346041" algn="l" defTabSz="91427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2443746"/>
          </a:xfrm>
        </p:spPr>
        <p:txBody>
          <a:bodyPr/>
          <a:lstStyle>
            <a:lvl1pPr marL="341279" indent="-341279">
              <a:lnSpc>
                <a:spcPct val="90000"/>
              </a:lnSpc>
              <a:buSzPct val="80000"/>
              <a:buFont typeface="Arial" pitchFamily="34" charset="0"/>
              <a:buChar char="•"/>
              <a:defRPr sz="3200"/>
            </a:lvl1pPr>
            <a:lvl2pPr marL="627002" indent="-285722">
              <a:lnSpc>
                <a:spcPct val="90000"/>
              </a:lnSpc>
              <a:buSzPct val="80000"/>
              <a:buFont typeface="Arial" pitchFamily="34" charset="0"/>
              <a:buChar char="•"/>
              <a:defRPr sz="2800"/>
            </a:lvl2pPr>
            <a:lvl3pPr marL="914310" indent="-287309">
              <a:lnSpc>
                <a:spcPct val="90000"/>
              </a:lnSpc>
              <a:buSzPct val="80000"/>
              <a:buFont typeface="Arial" pitchFamily="34" charset="0"/>
              <a:buChar char="•"/>
              <a:defRPr sz="2400"/>
            </a:lvl3pPr>
            <a:lvl4pPr marL="1712746" indent="-225403">
              <a:lnSpc>
                <a:spcPct val="90000"/>
              </a:lnSpc>
              <a:buSzPct val="80000"/>
              <a:buFont typeface="Arial" pitchFamily="34" charset="0"/>
              <a:buChar char="•"/>
              <a:defRPr sz="2000"/>
            </a:lvl4pPr>
            <a:lvl5pPr marL="1944497" indent="-231753">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746"/>
          </a:xfrm>
        </p:spPr>
        <p:txBody>
          <a:bodyPr/>
          <a:lstStyle>
            <a:lvl1pPr marL="457155" indent="-457155">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35" indent="-457155">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67" indent="-3428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09" indent="-34286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12" indent="-34286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9" lvl="0" indent="-341279" algn="l" defTabSz="914274" rtl="0" eaLnBrk="1" latinLnBrk="0" hangingPunct="1">
              <a:lnSpc>
                <a:spcPct val="90000"/>
              </a:lnSpc>
              <a:spcBef>
                <a:spcPct val="20000"/>
              </a:spcBef>
              <a:buSzPct val="80000"/>
              <a:buFont typeface="Arial" pitchFamily="34" charset="0"/>
              <a:buChar char="•"/>
            </a:pPr>
            <a:r>
              <a:rPr lang="en-US" smtClean="0"/>
              <a:t>Click to edit Master text styles</a:t>
            </a:r>
          </a:p>
          <a:p>
            <a:pPr marL="341279" lvl="1" indent="-341279" algn="l" defTabSz="914274" rtl="0" eaLnBrk="1" latinLnBrk="0" hangingPunct="1">
              <a:lnSpc>
                <a:spcPct val="90000"/>
              </a:lnSpc>
              <a:spcBef>
                <a:spcPct val="20000"/>
              </a:spcBef>
              <a:buSzPct val="80000"/>
              <a:buFont typeface="Arial" pitchFamily="34" charset="0"/>
              <a:buChar char="•"/>
            </a:pPr>
            <a:r>
              <a:rPr lang="en-US" smtClean="0"/>
              <a:t>Second level</a:t>
            </a:r>
          </a:p>
          <a:p>
            <a:pPr marL="341279" lvl="2" indent="-341279" algn="l" defTabSz="914274" rtl="0" eaLnBrk="1" latinLnBrk="0" hangingPunct="1">
              <a:lnSpc>
                <a:spcPct val="90000"/>
              </a:lnSpc>
              <a:spcBef>
                <a:spcPct val="20000"/>
              </a:spcBef>
              <a:buSzPct val="80000"/>
              <a:buFont typeface="Arial" pitchFamily="34" charset="0"/>
              <a:buChar char="•"/>
            </a:pPr>
            <a:r>
              <a:rPr lang="en-US" smtClean="0"/>
              <a:t>Third level</a:t>
            </a:r>
          </a:p>
          <a:p>
            <a:pPr marL="341279" lvl="3" indent="-341279" algn="l" defTabSz="914274" rtl="0" eaLnBrk="1" latinLnBrk="0" hangingPunct="1">
              <a:lnSpc>
                <a:spcPct val="90000"/>
              </a:lnSpc>
              <a:spcBef>
                <a:spcPct val="20000"/>
              </a:spcBef>
              <a:buSzPct val="80000"/>
              <a:buFont typeface="Arial" pitchFamily="34" charset="0"/>
              <a:buChar char="•"/>
            </a:pPr>
            <a:r>
              <a:rPr lang="en-US" smtClean="0"/>
              <a:t>Fourth level</a:t>
            </a:r>
          </a:p>
          <a:p>
            <a:pPr marL="341279" lvl="4" indent="-341279" algn="l" defTabSz="91427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86" indent="-403186">
              <a:buSzPct val="80000"/>
              <a:buFont typeface="Arial" pitchFamily="34" charset="0"/>
              <a:buChar char="•"/>
              <a:defRPr sz="2800"/>
            </a:lvl1pPr>
            <a:lvl2pPr marL="744465" indent="-322231">
              <a:buSzPct val="80000"/>
              <a:buFont typeface="Arial" pitchFamily="34" charset="0"/>
              <a:buChar char="•"/>
              <a:defRPr sz="2800"/>
            </a:lvl2pPr>
            <a:lvl3pPr marL="1027012" indent="-282548" defTabSz="1030187">
              <a:buSzPct val="80000"/>
              <a:buFont typeface="Arial" pitchFamily="34" charset="0"/>
              <a:buChar char="•"/>
              <a:defRPr sz="2400"/>
            </a:lvl3pPr>
            <a:lvl4pPr marL="1317496" indent="-287309">
              <a:buSzPct val="80000"/>
              <a:buFont typeface="Arial" pitchFamily="34" charset="0"/>
              <a:buChar char="•"/>
              <a:defRPr sz="2000"/>
            </a:lvl4pPr>
            <a:lvl5pPr marL="1541312" indent="-22381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292" indent="-2962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55" indent="-45715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00" indent="-34286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52" indent="-34286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32" indent="-34286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52" indent="-342866">
              <a:defRPr sz="1600"/>
            </a:lvl6pPr>
            <a:lvl7pPr marL="1603218" indent="-285722">
              <a:defRPr sz="1600"/>
            </a:lvl7pPr>
            <a:lvl8pPr>
              <a:defRPr sz="1600"/>
            </a:lvl8pPr>
            <a:lvl9pPr>
              <a:defRPr sz="1600"/>
            </a:lvl9pPr>
          </a:lstStyle>
          <a:p>
            <a:pPr marL="403186" lvl="0" indent="-403186" algn="l" defTabSz="914274" rtl="0" eaLnBrk="1" latinLnBrk="0" hangingPunct="1">
              <a:lnSpc>
                <a:spcPct val="90000"/>
              </a:lnSpc>
              <a:spcBef>
                <a:spcPct val="20000"/>
              </a:spcBef>
              <a:buSzPct val="80000"/>
            </a:pPr>
            <a:r>
              <a:rPr lang="en-US" smtClean="0"/>
              <a:t>Click to edit Master text styles</a:t>
            </a:r>
          </a:p>
          <a:p>
            <a:pPr marL="403186" lvl="1" indent="-403186" algn="l" defTabSz="914274" rtl="0" eaLnBrk="1" latinLnBrk="0" hangingPunct="1">
              <a:lnSpc>
                <a:spcPct val="90000"/>
              </a:lnSpc>
              <a:spcBef>
                <a:spcPct val="20000"/>
              </a:spcBef>
              <a:buSzPct val="80000"/>
            </a:pPr>
            <a:r>
              <a:rPr lang="en-US" smtClean="0"/>
              <a:t>Second level</a:t>
            </a:r>
          </a:p>
          <a:p>
            <a:pPr marL="403186" lvl="2" indent="-403186" algn="l" defTabSz="914274" rtl="0" eaLnBrk="1" latinLnBrk="0" hangingPunct="1">
              <a:lnSpc>
                <a:spcPct val="90000"/>
              </a:lnSpc>
              <a:spcBef>
                <a:spcPct val="20000"/>
              </a:spcBef>
              <a:buSzPct val="80000"/>
            </a:pPr>
            <a:r>
              <a:rPr lang="en-US" smtClean="0"/>
              <a:t>Third level</a:t>
            </a:r>
          </a:p>
          <a:p>
            <a:pPr marL="403186" lvl="3" indent="-403186" algn="l" defTabSz="914274" rtl="0" eaLnBrk="1" latinLnBrk="0" hangingPunct="1">
              <a:lnSpc>
                <a:spcPct val="90000"/>
              </a:lnSpc>
              <a:spcBef>
                <a:spcPct val="20000"/>
              </a:spcBef>
              <a:buSzPct val="80000"/>
            </a:pPr>
            <a:r>
              <a:rPr lang="en-US" smtClean="0"/>
              <a:t>Fourth level</a:t>
            </a:r>
          </a:p>
          <a:p>
            <a:pPr marL="403186" lvl="4" indent="-403186" algn="l" defTabSz="91427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spcCol="0" rtlCol="0" anchor="ctr" anchorCtr="0" compatLnSpc="1">
            <a:prstTxWarp prst="textNoShape">
              <a:avLst/>
            </a:prstTxWarp>
          </a:bodyPr>
          <a:lstStyle/>
          <a:p>
            <a:pPr algn="ctr" defTabSz="91369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2"/>
            <a:ext cx="6945312" cy="1241878"/>
          </a:xfrm>
        </p:spPr>
        <p:txBody>
          <a:bodyPr lIns="182862" tIns="182862" anchor="ctr" anchorCtr="0"/>
          <a:lstStyle>
            <a:lvl1pPr marL="574619" indent="-5714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74" rtl="0" eaLnBrk="1" latinLnBrk="0" hangingPunct="1">
              <a:lnSpc>
                <a:spcPct val="90000"/>
              </a:lnSpc>
              <a:spcBef>
                <a:spcPts val="0"/>
              </a:spcBef>
              <a:spcAft>
                <a:spcPts val="900"/>
              </a:spcAft>
              <a:buSzPct val="80000"/>
            </a:pPr>
            <a:r>
              <a:rPr lang="en-US" smtClean="0"/>
              <a:t>Click to edit Master text styles</a:t>
            </a:r>
          </a:p>
          <a:p>
            <a:pPr marL="3175" lvl="1" indent="0" algn="l" defTabSz="91427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7" tIns="41149" rIns="82297" bIns="41149" numCol="1" anchor="t" anchorCtr="0" compatLnSpc="1">
            <a:prstTxWarp prst="textNoShape">
              <a:avLst/>
            </a:prstTxWarp>
          </a:bodyPr>
          <a:lstStyle/>
          <a:p>
            <a:pPr defTabSz="1218868"/>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6"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6" rIns="91431" bIns="45716" numCol="1" anchor="t" anchorCtr="0" compatLnSpc="1">
            <a:prstTxWarp prst="textNoShape">
              <a:avLst/>
            </a:prstTxWarp>
          </a:bodyPr>
          <a:lstStyle/>
          <a:p>
            <a:pPr defTabSz="914274"/>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5"/>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7" tIns="41149" rIns="82297" bIns="41149" numCol="1" anchor="t" anchorCtr="0" compatLnSpc="1">
            <a:prstTxWarp prst="textNoShape">
              <a:avLst/>
            </a:prstTxWarp>
          </a:bodyPr>
          <a:lstStyle/>
          <a:p>
            <a:pPr defTabSz="914274"/>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1"/>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5" y="6338048"/>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9" y="6083573"/>
            <a:ext cx="11173090" cy="415484"/>
          </a:xfrm>
          <a:prstGeom prst="rect">
            <a:avLst/>
          </a:prstGeom>
          <a:noFill/>
          <a:ln w="12700">
            <a:noFill/>
            <a:miter lim="800000"/>
            <a:headEnd type="none" w="sm" len="sm"/>
            <a:tailEnd type="none" w="sm" len="sm"/>
          </a:ln>
          <a:effectLst/>
        </p:spPr>
        <p:txBody>
          <a:bodyPr vert="horz" wrap="square" lIns="91416" tIns="45709" rIns="91416" bIns="45709" numCol="1" anchor="t" anchorCtr="0" compatLnSpc="1">
            <a:prstTxWarp prst="textNoShape">
              <a:avLst/>
            </a:prstTxWarp>
            <a:spAutoFit/>
          </a:bodyPr>
          <a:lstStyle/>
          <a:p>
            <a:pPr algn="ctr" defTabSz="91400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0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79" tIns="76190" rIns="152379" bIns="76190"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112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6040955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207579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2"/>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1902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051387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78114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411407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15541627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29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32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090645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661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760408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486853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9811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618203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9075254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95432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28209153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03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40015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7978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6293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7377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55023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863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2875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3215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757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585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026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8095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855857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1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53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8143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0047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8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4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27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6729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3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32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66392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2255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32066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7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216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0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097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1"/>
          </p:nvPr>
        </p:nvSpPr>
        <p:spPr>
          <a:xfrm>
            <a:off x="609600" y="6356350"/>
            <a:ext cx="2843213" cy="365125"/>
          </a:xfrm>
          <a:prstGeom prst="rect">
            <a:avLst/>
          </a:prstGeom>
        </p:spPr>
        <p:txBody>
          <a:bodyPr/>
          <a:lstStyle/>
          <a:p>
            <a:pPr defTabSz="914363"/>
            <a:endParaRPr lang="en-US" sz="1800" dirty="0">
              <a:solidFill>
                <a:srgbClr val="FFFFFF"/>
              </a:solidFill>
            </a:endParaRPr>
          </a:p>
        </p:txBody>
      </p:sp>
      <p:sp>
        <p:nvSpPr>
          <p:cNvPr id="8" name="Footer Placeholder 7"/>
          <p:cNvSpPr>
            <a:spLocks noGrp="1"/>
          </p:cNvSpPr>
          <p:nvPr>
            <p:ph type="ftr" sz="quarter" idx="12"/>
          </p:nvPr>
        </p:nvSpPr>
        <p:spPr>
          <a:xfrm>
            <a:off x="4164013" y="6356350"/>
            <a:ext cx="3860800" cy="365125"/>
          </a:xfrm>
          <a:prstGeom prst="rect">
            <a:avLst/>
          </a:prstGeom>
        </p:spPr>
        <p:txBody>
          <a:bodyPr/>
          <a:lstStyle/>
          <a:p>
            <a:pPr defTabSz="914363"/>
            <a:r>
              <a:rPr lang="en-US" sz="1800" dirty="0" smtClean="0">
                <a:solidFill>
                  <a:srgbClr val="FFFFFF"/>
                </a:solidFill>
              </a:rPr>
              <a:t>Microsoft Confidential</a:t>
            </a:r>
            <a:endParaRPr lang="en-US" sz="1800" dirty="0">
              <a:solidFill>
                <a:srgbClr val="FFFFFF"/>
              </a:solidFill>
            </a:endParaRPr>
          </a:p>
        </p:txBody>
      </p:sp>
      <p:sp>
        <p:nvSpPr>
          <p:cNvPr id="9" name="Slide Number Placeholder 8"/>
          <p:cNvSpPr>
            <a:spLocks noGrp="1"/>
          </p:cNvSpPr>
          <p:nvPr>
            <p:ph type="sldNum" sz="quarter" idx="13"/>
          </p:nvPr>
        </p:nvSpPr>
        <p:spPr>
          <a:xfrm>
            <a:off x="8736013" y="6356350"/>
            <a:ext cx="2843212" cy="365125"/>
          </a:xfrm>
          <a:prstGeom prst="rect">
            <a:avLst/>
          </a:prstGeom>
        </p:spPr>
        <p:txBody>
          <a:bodyPr/>
          <a:lstStyle/>
          <a:p>
            <a:pPr defTabSz="914363"/>
            <a:fld id="{21E93C5E-8C73-40BE-A170-FB184A3270C1}" type="slidenum">
              <a:rPr lang="en-US" sz="1800" smtClean="0">
                <a:solidFill>
                  <a:srgbClr val="FFFFFF"/>
                </a:solidFill>
              </a:rPr>
              <a:pPr defTabSz="914363"/>
              <a:t>‹#›</a:t>
            </a:fld>
            <a:endParaRPr lang="en-US" sz="1800" dirty="0">
              <a:solidFill>
                <a:srgbClr val="FFFFFF"/>
              </a:solidFill>
            </a:endParaRPr>
          </a:p>
        </p:txBody>
      </p:sp>
    </p:spTree>
    <p:extLst>
      <p:ext uri="{BB962C8B-B14F-4D97-AF65-F5344CB8AC3E}">
        <p14:creationId xmlns:p14="http://schemas.microsoft.com/office/powerpoint/2010/main" val="83286551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lvl="0" defTabSz="1218766"/>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theme" Target="../theme/theme1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theme" Target="../theme/theme1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274"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0" indent="-460330" algn="l" defTabSz="91427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79" indent="-395249" algn="l" defTabSz="91427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65" indent="-403186" algn="l" defTabSz="91427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06" indent="-346041"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22" indent="-336517"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521179"/>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0538351"/>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3"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2"/>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19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884" indent="-7937" algn="l" defTabSz="91419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832"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811"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789" indent="0"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windowsazure.com/en-us/pricing/calculator/?scenario=mobi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www.windowsazure.com/en-us/pricing/member-offers/" TargetMode="Externa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6.png"/><Relationship Id="rId5" Type="http://schemas.openxmlformats.org/officeDocument/2006/relationships/tags" Target="../tags/tag12.xml"/><Relationship Id="rId10" Type="http://schemas.openxmlformats.org/officeDocument/2006/relationships/image" Target="../media/image45.png"/><Relationship Id="rId4" Type="http://schemas.openxmlformats.org/officeDocument/2006/relationships/tags" Target="../tags/tag11.xml"/><Relationship Id="rId9"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hyperlink" Target="mailto:mobileservices@microsoft.com" TargetMode="External"/><Relationship Id="rId3" Type="http://schemas.openxmlformats.org/officeDocument/2006/relationships/hyperlink" Target="http://www.windowsazure.com/en-us/" TargetMode="External"/><Relationship Id="rId7" Type="http://schemas.openxmlformats.org/officeDocument/2006/relationships/hyperlink" Target="http://mobileservices.uservoice.com/forums/182281-feature-requests" TargetMode="External"/><Relationship Id="rId2" Type="http://schemas.openxmlformats.org/officeDocument/2006/relationships/notesSlide" Target="../notesSlides/notesSlide24.xml"/><Relationship Id="rId1" Type="http://schemas.openxmlformats.org/officeDocument/2006/relationships/slideLayout" Target="../slideLayouts/slideLayout206.xml"/><Relationship Id="rId6" Type="http://schemas.openxmlformats.org/officeDocument/2006/relationships/hyperlink" Target="mailto:nickha@microsoft.com" TargetMode="External"/><Relationship Id="rId11" Type="http://schemas.openxmlformats.org/officeDocument/2006/relationships/hyperlink" Target="http://go.microsoft.com/fwlink/?LinkID=130354&amp;clcid=0x409"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www.twitter.com/chrisrisner" TargetMode="External"/><Relationship Id="rId4" Type="http://schemas.openxmlformats.org/officeDocument/2006/relationships/hyperlink" Target="http://www.windowsazure.com/mobile" TargetMode="External"/><Relationship Id="rId9" Type="http://schemas.openxmlformats.org/officeDocument/2006/relationships/hyperlink" Target="http://www.twitter.com/cloudnick"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6.png"/><Relationship Id="rId5" Type="http://schemas.openxmlformats.org/officeDocument/2006/relationships/tags" Target="../tags/tag5.xml"/><Relationship Id="rId10" Type="http://schemas.openxmlformats.org/officeDocument/2006/relationships/image" Target="../media/image45.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6" y="2234115"/>
            <a:ext cx="11514391" cy="1359196"/>
          </a:xfrm>
        </p:spPr>
        <p:txBody>
          <a:bodyPr/>
          <a:lstStyle/>
          <a:p>
            <a:r>
              <a:rPr lang="en-US" dirty="0" smtClean="0"/>
              <a:t>Building </a:t>
            </a:r>
            <a:r>
              <a:rPr lang="en-US" smtClean="0"/>
              <a:t>Windows Store </a:t>
            </a:r>
            <a:r>
              <a:rPr lang="en-US" dirty="0" smtClean="0"/>
              <a:t>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1" y="1584962"/>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a:t>
            </a:r>
            <a:r>
              <a:rPr lang="en-US" sz="6700" dirty="0" smtClean="0"/>
              <a:t>Scripts</a:t>
            </a:r>
            <a:r>
              <a:rPr lang="en-US" sz="6700" dirty="0"/>
              <a:t/>
            </a:r>
            <a:br>
              <a:rPr lang="en-US" sz="6700" dirty="0"/>
            </a:br>
            <a:r>
              <a:rPr lang="en-US" sz="6700" dirty="0"/>
              <a:t>	</a:t>
            </a:r>
            <a:r>
              <a:rPr lang="en-US" sz="4000" dirty="0"/>
              <a:t>adding server </a:t>
            </a:r>
            <a:r>
              <a:rPr lang="en-US" sz="4000" dirty="0" smtClean="0"/>
              <a:t>scripts on </a:t>
            </a:r>
            <a:r>
              <a:rPr lang="en-US" sz="4000" dirty="0"/>
              <a:t>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4"/>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3384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Microsoft Account, Twitter, Facebook, Google</a:t>
            </a: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br>
              <a:rPr lang="en-US" sz="6700" dirty="0"/>
            </a:br>
            <a:r>
              <a:rPr lang="en-US" sz="6700" dirty="0"/>
              <a:t>	</a:t>
            </a:r>
            <a:r>
              <a:rPr lang="en-US" sz="4000" dirty="0"/>
              <a:t>hooking up </a:t>
            </a:r>
            <a:r>
              <a:rPr lang="en-US" sz="4000" dirty="0" smtClean="0"/>
              <a:t>Twitter in </a:t>
            </a:r>
            <a:r>
              <a:rPr lang="en-US" sz="4000" dirty="0"/>
              <a:t>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By 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11754102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r>
              <a:rPr lang="en-US" sz="6700" dirty="0"/>
              <a:t/>
            </a:r>
            <a:br>
              <a:rPr lang="en-US" sz="6700" dirty="0"/>
            </a:br>
            <a:r>
              <a:rPr lang="en-US" sz="4000" dirty="0" smtClean="0"/>
              <a:t>Poll Twitter and send notification on a schedule</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0202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715411"/>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r>
              <a:rPr lang="en-US" sz="3200" dirty="0" smtClean="0"/>
              <a:t>(…)</a:t>
            </a:r>
          </a:p>
          <a:p>
            <a:pPr lvl="1"/>
            <a:r>
              <a:rPr lang="en-US" sz="3200" dirty="0" err="1" smtClean="0"/>
              <a:t>console.warn</a:t>
            </a:r>
            <a:r>
              <a:rPr lang="en-US" sz="3200" dirty="0" smtClean="0"/>
              <a:t>(…)</a:t>
            </a:r>
            <a:endParaRPr lang="en-US" sz="3200" dirty="0"/>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chemeClr val="accent2"/>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chemeClr val="accent2"/>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pPr marL="0" indent="0">
              <a:buNone/>
            </a:pPr>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5"/>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a:t>
            </a:r>
            <a:r>
              <a:rPr lang="en-US" sz="2900" kern="0" dirty="0" smtClean="0">
                <a:gradFill>
                  <a:gsLst>
                    <a:gs pos="85000">
                      <a:srgbClr val="FFFFFF"/>
                    </a:gs>
                    <a:gs pos="0">
                      <a:srgbClr val="FFFFFF"/>
                    </a:gs>
                  </a:gsLst>
                  <a:lin ang="5400000" scaled="0"/>
                </a:gradFill>
                <a:latin typeface="Segoe UI Light" pitchFamily="34" charset="0"/>
              </a:rPr>
              <a:t>eserved mode</a:t>
            </a:r>
            <a:endParaRPr lang="en-US" sz="2900" kern="0" dirty="0">
              <a:gradFill>
                <a:gsLst>
                  <a:gs pos="85000">
                    <a:srgbClr val="FFFFFF"/>
                  </a:gs>
                  <a:gs pos="0">
                    <a:srgbClr val="FFFFFF"/>
                  </a:gs>
                </a:gsLst>
                <a:lin ang="5400000" scaled="0"/>
              </a:gradFill>
              <a:latin typeface="Segoe UI Light" pitchFamily="34" charset="0"/>
            </a:endParaRP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09" y="1391666"/>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428972"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a:t>
            </a:r>
          </a:p>
          <a:p>
            <a:pPr defTabSz="914107"/>
            <a:r>
              <a:rPr lang="en-US" sz="1800" dirty="0" smtClean="0">
                <a:solidFill>
                  <a:srgbClr val="5F5F5F">
                    <a:alpha val="99000"/>
                  </a:srgbClr>
                </a:solidFill>
              </a:rPr>
              <a:t>Small </a:t>
            </a:r>
            <a:r>
              <a:rPr lang="en-US" sz="1800" dirty="0">
                <a:solidFill>
                  <a:srgbClr val="5F5F5F">
                    <a:alpha val="99000"/>
                  </a:srgbClr>
                </a:solidFill>
              </a:rPr>
              <a:t>instance is the only size </a:t>
            </a:r>
            <a:r>
              <a:rPr lang="en-US" sz="1800" dirty="0" smtClean="0">
                <a:solidFill>
                  <a:srgbClr val="5F5F5F">
                    <a:alpha val="99000"/>
                  </a:srgbClr>
                </a:solidFill>
              </a:rPr>
              <a:t>available</a:t>
            </a:r>
          </a:p>
          <a:p>
            <a:pPr defTabSz="914107"/>
            <a:r>
              <a:rPr lang="en-US" sz="1800" b="1" dirty="0" smtClean="0">
                <a:solidFill>
                  <a:srgbClr val="5F5F5F">
                    <a:alpha val="99000"/>
                  </a:srgbClr>
                </a:solidFill>
              </a:rPr>
              <a:t>Free</a:t>
            </a:r>
            <a:r>
              <a:rPr lang="en-US" sz="1800" dirty="0" smtClean="0">
                <a:solidFill>
                  <a:srgbClr val="5F5F5F">
                    <a:alpha val="99000"/>
                  </a:srgbClr>
                </a:solidFill>
              </a:rPr>
              <a:t> - 10 applications with </a:t>
            </a:r>
            <a:r>
              <a:rPr lang="en-US" sz="1800" dirty="0">
                <a:solidFill>
                  <a:srgbClr val="5F5F5F">
                    <a:alpha val="99000"/>
                  </a:srgbClr>
                </a:solidFill>
              </a:rPr>
              <a:t>unlimited </a:t>
            </a:r>
            <a:r>
              <a:rPr lang="en-US" sz="1800" dirty="0" smtClean="0">
                <a:solidFill>
                  <a:srgbClr val="5F5F5F">
                    <a:alpha val="99000"/>
                  </a:srgbClr>
                </a:solidFill>
              </a:rPr>
              <a:t>inbound data.  Capped max </a:t>
            </a:r>
            <a:r>
              <a:rPr lang="en-US" sz="1800" dirty="0">
                <a:solidFill>
                  <a:srgbClr val="5F5F5F">
                    <a:alpha val="99000"/>
                  </a:srgbClr>
                </a:solidFill>
              </a:rPr>
              <a:t>of 165MB </a:t>
            </a:r>
            <a:r>
              <a:rPr lang="en-US" sz="1800" dirty="0" smtClean="0">
                <a:solidFill>
                  <a:srgbClr val="5F5F5F">
                    <a:alpha val="99000"/>
                  </a:srgbClr>
                </a:solidFill>
              </a:rPr>
              <a:t>outbound data/day</a:t>
            </a:r>
            <a:endParaRPr lang="en-US" sz="1800" dirty="0">
              <a:solidFill>
                <a:srgbClr val="5F5F5F">
                  <a:alpha val="99000"/>
                </a:srgbClr>
              </a:solidFill>
            </a:endParaRPr>
          </a:p>
          <a:p>
            <a:pPr defTabSz="914107"/>
            <a:r>
              <a:rPr lang="en-US" sz="1800" b="1" dirty="0" smtClean="0">
                <a:solidFill>
                  <a:srgbClr val="5F5F5F">
                    <a:alpha val="99000"/>
                  </a:srgbClr>
                </a:solidFill>
              </a:rPr>
              <a:t>Pay </a:t>
            </a:r>
            <a:r>
              <a:rPr lang="en-US" sz="1800" b="1" dirty="0">
                <a:solidFill>
                  <a:srgbClr val="5F5F5F">
                    <a:alpha val="99000"/>
                  </a:srgbClr>
                </a:solidFill>
              </a:rPr>
              <a:t>- SQL</a:t>
            </a:r>
            <a:r>
              <a:rPr lang="en-US" sz="1800" dirty="0">
                <a:solidFill>
                  <a:srgbClr val="5F5F5F">
                    <a:alpha val="99000"/>
                  </a:srgbClr>
                </a:solidFill>
              </a:rPr>
              <a:t> Database</a:t>
            </a:r>
          </a:p>
        </p:txBody>
      </p:sp>
      <p:sp>
        <p:nvSpPr>
          <p:cNvPr id="26" name="Content Placeholder 4"/>
          <p:cNvSpPr txBox="1">
            <a:spLocks/>
          </p:cNvSpPr>
          <p:nvPr/>
        </p:nvSpPr>
        <p:spPr>
          <a:xfrm>
            <a:off x="4201693"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P</a:t>
            </a:r>
            <a:r>
              <a:rPr lang="en-US" sz="1800" b="1" dirty="0" smtClean="0">
                <a:solidFill>
                  <a:srgbClr val="5F5F5F">
                    <a:alpha val="99000"/>
                  </a:srgbClr>
                </a:solidFill>
              </a:rPr>
              <a:t>rivate VM</a:t>
            </a:r>
            <a:endParaRPr lang="en-US" sz="1800" b="1" dirty="0">
              <a:solidFill>
                <a:srgbClr val="5F5F5F">
                  <a:alpha val="99000"/>
                </a:srgbClr>
              </a:solidFill>
            </a:endParaRPr>
          </a:p>
          <a:p>
            <a:pPr defTabSz="914107"/>
            <a:r>
              <a:rPr lang="en-US" sz="1800" dirty="0">
                <a:solidFill>
                  <a:srgbClr val="5F5F5F">
                    <a:alpha val="99000"/>
                  </a:srgbClr>
                </a:solidFill>
              </a:rPr>
              <a:t>Small instance is the only size available </a:t>
            </a:r>
          </a:p>
          <a:p>
            <a:pPr defTabSz="914107"/>
            <a:r>
              <a:rPr lang="en-US" sz="1800" b="1" dirty="0">
                <a:solidFill>
                  <a:srgbClr val="5F5F5F">
                    <a:alpha val="99000"/>
                  </a:srgbClr>
                </a:solidFill>
              </a:rPr>
              <a:t>Free</a:t>
            </a:r>
            <a:r>
              <a:rPr lang="en-US" sz="1800" dirty="0">
                <a:solidFill>
                  <a:srgbClr val="5F5F5F">
                    <a:alpha val="99000"/>
                  </a:srgbClr>
                </a:solidFill>
              </a:rPr>
              <a:t> - </a:t>
            </a:r>
            <a:r>
              <a:rPr lang="en-US" sz="1800" dirty="0" smtClean="0">
                <a:solidFill>
                  <a:srgbClr val="5F5F5F">
                    <a:alpha val="99000"/>
                  </a:srgbClr>
                </a:solidFill>
              </a:rPr>
              <a:t>unlimited </a:t>
            </a:r>
            <a:r>
              <a:rPr lang="en-US" sz="1800" dirty="0">
                <a:solidFill>
                  <a:srgbClr val="5F5F5F">
                    <a:alpha val="99000"/>
                  </a:srgbClr>
                </a:solidFill>
              </a:rPr>
              <a:t>inbound </a:t>
            </a:r>
            <a:r>
              <a:rPr lang="en-US" sz="1800" dirty="0" smtClean="0">
                <a:solidFill>
                  <a:srgbClr val="5F5F5F">
                    <a:alpha val="99000"/>
                  </a:srgbClr>
                </a:solidFill>
              </a:rPr>
              <a:t>data. 165MB </a:t>
            </a:r>
            <a:r>
              <a:rPr lang="en-US" sz="1800" dirty="0">
                <a:solidFill>
                  <a:srgbClr val="5F5F5F">
                    <a:alpha val="99000"/>
                  </a:srgbClr>
                </a:solidFill>
              </a:rPr>
              <a:t>outbound </a:t>
            </a:r>
            <a:r>
              <a:rPr lang="en-US" sz="1800" dirty="0" smtClean="0">
                <a:solidFill>
                  <a:srgbClr val="5F5F5F">
                    <a:alpha val="99000"/>
                  </a:srgbClr>
                </a:solidFill>
              </a:rPr>
              <a:t>data/day, excess charged.</a:t>
            </a:r>
            <a:endParaRPr lang="en-US" sz="1800" dirty="0">
              <a:solidFill>
                <a:srgbClr val="5F5F5F">
                  <a:alpha val="99000"/>
                </a:srgbClr>
              </a:solidFill>
            </a:endParaRPr>
          </a:p>
          <a:p>
            <a:pPr defTabSz="914107"/>
            <a:r>
              <a:rPr lang="en-US" sz="1800" b="1" dirty="0" smtClean="0">
                <a:solidFill>
                  <a:srgbClr val="5F5F5F">
                    <a:alpha val="99000"/>
                  </a:srgbClr>
                </a:solidFill>
              </a:rPr>
              <a:t>                                          Pay </a:t>
            </a:r>
            <a:r>
              <a:rPr lang="en-US" sz="1800" b="1" dirty="0">
                <a:solidFill>
                  <a:srgbClr val="5F5F5F">
                    <a:alpha val="99000"/>
                  </a:srgbClr>
                </a:solidFill>
              </a:rPr>
              <a:t>- SQL</a:t>
            </a:r>
            <a:r>
              <a:rPr lang="en-US" sz="1800" dirty="0">
                <a:solidFill>
                  <a:srgbClr val="5F5F5F">
                    <a:alpha val="99000"/>
                  </a:srgbClr>
                </a:solidFill>
              </a:rPr>
              <a:t> </a:t>
            </a:r>
            <a:r>
              <a:rPr lang="en-US" sz="1800" dirty="0" smtClean="0">
                <a:solidFill>
                  <a:srgbClr val="5F5F5F">
                    <a:alpha val="99000"/>
                  </a:srgbClr>
                </a:solidFill>
              </a:rPr>
              <a:t>Database, Compute same </a:t>
            </a:r>
            <a:r>
              <a:rPr lang="en-US" sz="1800" dirty="0">
                <a:solidFill>
                  <a:srgbClr val="5F5F5F">
                    <a:alpha val="99000"/>
                  </a:srgbClr>
                </a:solidFill>
              </a:rPr>
              <a:t>reduced rate as Web Sites </a:t>
            </a:r>
            <a:r>
              <a:rPr lang="en-US" sz="1800" dirty="0" err="1">
                <a:solidFill>
                  <a:srgbClr val="5F5F5F">
                    <a:alpha val="99000"/>
                  </a:srgbClr>
                </a:solidFill>
              </a:rPr>
              <a:t>i.e</a:t>
            </a:r>
            <a:r>
              <a:rPr lang="en-US" sz="1800" dirty="0">
                <a:solidFill>
                  <a:srgbClr val="5F5F5F">
                    <a:alpha val="99000"/>
                  </a:srgbClr>
                </a:solidFill>
              </a:rPr>
              <a:t> 33% </a:t>
            </a:r>
            <a:r>
              <a:rPr lang="en-US" sz="1800" dirty="0" smtClean="0">
                <a:solidFill>
                  <a:srgbClr val="5F5F5F">
                    <a:alpha val="99000"/>
                  </a:srgbClr>
                </a:solidFill>
              </a:rPr>
              <a:t>discount</a:t>
            </a:r>
            <a:r>
              <a:rPr lang="en-US" sz="1800" dirty="0">
                <a:solidFill>
                  <a:srgbClr val="5F5F5F">
                    <a:alpha val="99000"/>
                  </a:srgbClr>
                </a:solidFill>
              </a:rPr>
              <a:t>, </a:t>
            </a:r>
            <a:r>
              <a:rPr lang="en-US" sz="1800" dirty="0" smtClean="0">
                <a:solidFill>
                  <a:srgbClr val="5F5F5F">
                    <a:alpha val="99000"/>
                  </a:srgbClr>
                </a:solidFill>
              </a:rPr>
              <a:t>excess outbound transfers starting </a:t>
            </a:r>
            <a:r>
              <a:rPr lang="en-US" sz="1800" dirty="0">
                <a:solidFill>
                  <a:srgbClr val="5F5F5F">
                    <a:alpha val="99000"/>
                  </a:srgbClr>
                </a:solidFill>
              </a:rPr>
              <a:t>at $0.12/GB</a:t>
            </a:r>
          </a:p>
          <a:p>
            <a:pPr defTabSz="914107"/>
            <a:r>
              <a:rPr lang="en-US" sz="1800" dirty="0" smtClean="0">
                <a:gradFill>
                  <a:gsLst>
                    <a:gs pos="0">
                      <a:srgbClr val="292929">
                        <a:lumMod val="90000"/>
                        <a:lumOff val="10000"/>
                      </a:srgbClr>
                    </a:gs>
                    <a:gs pos="86000">
                      <a:srgbClr val="292929">
                        <a:lumMod val="90000"/>
                        <a:lumOff val="10000"/>
                      </a:srgbClr>
                    </a:gs>
                  </a:gsLst>
                  <a:lin ang="5400000" scaled="0"/>
                </a:gradFill>
              </a:rPr>
              <a:t>Up </a:t>
            </a:r>
            <a:r>
              <a:rPr lang="en-US" sz="1800" dirty="0">
                <a:gradFill>
                  <a:gsLst>
                    <a:gs pos="0">
                      <a:srgbClr val="292929">
                        <a:lumMod val="90000"/>
                        <a:lumOff val="10000"/>
                      </a:srgbClr>
                    </a:gs>
                    <a:gs pos="86000">
                      <a:srgbClr val="292929">
                        <a:lumMod val="90000"/>
                        <a:lumOff val="10000"/>
                      </a:srgbClr>
                    </a:gs>
                  </a:gsLst>
                  <a:lin ang="5400000" scaled="0"/>
                </a:gradFill>
              </a:rPr>
              <a:t>to 100 </a:t>
            </a:r>
            <a:r>
              <a:rPr lang="en-US" sz="1800" dirty="0" smtClean="0">
                <a:gradFill>
                  <a:gsLst>
                    <a:gs pos="0">
                      <a:srgbClr val="292929">
                        <a:lumMod val="90000"/>
                        <a:lumOff val="10000"/>
                      </a:srgbClr>
                    </a:gs>
                    <a:gs pos="86000">
                      <a:srgbClr val="292929">
                        <a:lumMod val="90000"/>
                        <a:lumOff val="10000"/>
                      </a:srgbClr>
                    </a:gs>
                  </a:gsLst>
                  <a:lin ang="5400000" scaled="0"/>
                </a:gradFill>
              </a:rPr>
              <a:t>applications</a:t>
            </a:r>
            <a:endParaRPr lang="en-US" sz="1800" dirty="0">
              <a:gradFill>
                <a:gsLst>
                  <a:gs pos="0">
                    <a:srgbClr val="292929">
                      <a:lumMod val="90000"/>
                      <a:lumOff val="10000"/>
                    </a:srgbClr>
                  </a:gs>
                  <a:gs pos="86000">
                    <a:srgbClr val="292929">
                      <a:lumMod val="90000"/>
                      <a:lumOff val="10000"/>
                    </a:srgbClr>
                  </a:gs>
                </a:gsLst>
                <a:lin ang="5400000" scaled="0"/>
              </a:gradFill>
            </a:endParaRP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a:t>
            </a:r>
            <a:r>
              <a:rPr lang="en-US" sz="2900" kern="0" dirty="0" smtClean="0">
                <a:gradFill>
                  <a:gsLst>
                    <a:gs pos="85000">
                      <a:srgbClr val="FFFFFF"/>
                    </a:gs>
                    <a:gs pos="0">
                      <a:srgbClr val="FFFFFF"/>
                    </a:gs>
                  </a:gsLst>
                  <a:lin ang="5400000" scaled="0"/>
                </a:gradFill>
                <a:latin typeface="Segoe UI Light" pitchFamily="34" charset="0"/>
              </a:rPr>
              <a:t>hared mode</a:t>
            </a:r>
            <a:endParaRPr lang="en-US" sz="2900" kern="0" dirty="0">
              <a:gradFill>
                <a:gsLst>
                  <a:gs pos="85000">
                    <a:srgbClr val="FFFFFF"/>
                  </a:gs>
                  <a:gs pos="0">
                    <a:srgbClr val="FFFFFF"/>
                  </a:gs>
                </a:gsLst>
                <a:lin ang="5400000" scaled="0"/>
              </a:gradFill>
              <a:latin typeface="Segoe UI Light" pitchFamily="34" charset="0"/>
            </a:endParaRPr>
          </a:p>
        </p:txBody>
      </p:sp>
    </p:spTree>
    <p:extLst>
      <p:ext uri="{BB962C8B-B14F-4D97-AF65-F5344CB8AC3E}">
        <p14:creationId xmlns:p14="http://schemas.microsoft.com/office/powerpoint/2010/main" val="27724157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chemeClr val="accent2"/>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67484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05991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326524" cy="761747"/>
          </a:xfrm>
        </p:spPr>
        <p:txBody>
          <a:bodyPr/>
          <a:lstStyle/>
          <a:p>
            <a:r>
              <a:rPr lang="en-US" dirty="0" smtClean="0"/>
              <a:t>Summary</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635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Resources</a:t>
            </a:r>
            <a:endParaRPr lang="en-US" dirty="0"/>
          </a:p>
        </p:txBody>
      </p:sp>
      <p:sp>
        <p:nvSpPr>
          <p:cNvPr id="3" name="Text Placeholder 2"/>
          <p:cNvSpPr>
            <a:spLocks noGrp="1"/>
          </p:cNvSpPr>
          <p:nvPr>
            <p:ph type="body" sz="quarter" idx="10"/>
          </p:nvPr>
        </p:nvSpPr>
        <p:spPr>
          <a:xfrm>
            <a:off x="269169" y="1189178"/>
            <a:ext cx="11650488" cy="5733278"/>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a:t>
            </a:r>
            <a:r>
              <a:rPr lang="en-US" sz="2000" dirty="0" smtClean="0">
                <a:gradFill>
                  <a:gsLst>
                    <a:gs pos="1250">
                      <a:srgbClr val="505050"/>
                    </a:gs>
                    <a:gs pos="100000">
                      <a:srgbClr val="505050"/>
                    </a:gs>
                  </a:gsLst>
                  <a:lin ang="5400000" scaled="0"/>
                </a:gradFill>
                <a:latin typeface="Segoe UI"/>
                <a:hlinkClick r:id="rId4"/>
              </a:rPr>
              <a:t>://www.windowsazure.com/mobile</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 </a:t>
            </a:r>
            <a:endParaRPr lang="en-US" sz="2000" dirty="0">
              <a:gradFill>
                <a:gsLst>
                  <a:gs pos="1250">
                    <a:srgbClr val="505050"/>
                  </a:gs>
                  <a:gs pos="100000">
                    <a:srgbClr val="505050"/>
                  </a:gs>
                </a:gsLst>
                <a:lin ang="5400000" scaled="0"/>
              </a:gradFill>
              <a:latin typeface="Segoe UI"/>
            </a:endParaRP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r>
              <a:rPr lang="en-US" sz="2000" dirty="0">
                <a:gradFill>
                  <a:gsLst>
                    <a:gs pos="1250">
                      <a:srgbClr val="505050"/>
                    </a:gs>
                    <a:gs pos="100000">
                      <a:srgbClr val="505050"/>
                    </a:gs>
                  </a:gsLst>
                  <a:lin ang="5400000" scaled="0"/>
                </a:gradFill>
                <a:latin typeface="Segoe UI"/>
              </a:rPr>
              <a:t>Feature </a:t>
            </a:r>
            <a:r>
              <a:rPr lang="en-US" sz="2000" dirty="0" err="1" smtClean="0">
                <a:gradFill>
                  <a:gsLst>
                    <a:gs pos="1250">
                      <a:srgbClr val="505050"/>
                    </a:gs>
                    <a:gs pos="100000">
                      <a:srgbClr val="505050"/>
                    </a:gs>
                  </a:gsLst>
                  <a:lin ang="5400000" scaled="0"/>
                </a:gradFill>
                <a:latin typeface="Segoe UI"/>
              </a:rPr>
              <a:t>Rqst</a:t>
            </a:r>
            <a:r>
              <a:rPr lang="en-US" sz="2000" dirty="0" smtClean="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7"/>
              </a:rPr>
              <a:t>Windows Azure Mobile Services </a:t>
            </a:r>
            <a:r>
              <a:rPr lang="en-US" sz="2000" dirty="0" err="1" smtClean="0">
                <a:gradFill>
                  <a:gsLst>
                    <a:gs pos="1250">
                      <a:srgbClr val="505050"/>
                    </a:gs>
                    <a:gs pos="100000">
                      <a:srgbClr val="505050"/>
                    </a:gs>
                  </a:gsLst>
                  <a:lin ang="5400000" scaled="0"/>
                </a:gradFill>
                <a:latin typeface="Segoe UI"/>
                <a:hlinkClick r:id="rId7"/>
              </a:rPr>
              <a:t>UserVoice</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Feedback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8"/>
              </a:rPr>
              <a:t>mobileservices@microsoft.com</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10"/>
              </a:rPr>
              <a:t>@</a:t>
            </a:r>
            <a:r>
              <a:rPr lang="en-US" sz="2000" dirty="0" err="1">
                <a:gradFill>
                  <a:gsLst>
                    <a:gs pos="1250">
                      <a:srgbClr val="505050"/>
                    </a:gs>
                    <a:gs pos="100000">
                      <a:srgbClr val="505050"/>
                    </a:gs>
                  </a:gsLst>
                  <a:lin ang="5400000" scaled="0"/>
                </a:gradFill>
                <a:latin typeface="Segoe UI"/>
                <a:hlinkClick r:id="rId10"/>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1"/>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4241680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1979564"/>
            <a:ext cx="8148320" cy="4124173"/>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Scheduler</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991305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2591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Portal, SQL </a:t>
            </a:r>
            <a:r>
              <a:rPr lang="en-US" sz="2800" spc="-71" dirty="0">
                <a:gradFill>
                  <a:gsLst>
                    <a:gs pos="2917">
                      <a:schemeClr val="tx1"/>
                    </a:gs>
                    <a:gs pos="30000">
                      <a:schemeClr val="tx1"/>
                    </a:gs>
                  </a:gsLst>
                  <a:lin ang="5400000" scaled="0"/>
                </a:gradFill>
              </a:rPr>
              <a:t>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t>
            </a:r>
            <a:r>
              <a:rPr lang="en-US" sz="2800" spc="-71" dirty="0" smtClean="0">
                <a:gradFill>
                  <a:gsLst>
                    <a:gs pos="2917">
                      <a:schemeClr val="tx1"/>
                    </a:gs>
                    <a:gs pos="30000">
                      <a:schemeClr val="tx1"/>
                    </a:gs>
                  </a:gsLst>
                  <a:lin ang="5400000" scaled="0"/>
                </a:gradFill>
              </a:rPr>
              <a:t>API</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CLI Tools</a:t>
            </a:r>
            <a:endParaRPr lang="en-US" sz="2800"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a:t>
            </a:r>
            <a:r>
              <a:rPr lang="en-US" dirty="0" smtClean="0"/>
              <a:t>Scripts</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985732"/>
            <a:ext cx="11669712" cy="9487213"/>
          </a:xfrm>
        </p:spPr>
        <p:txBody>
          <a:bodyPr/>
          <a:lstStyle/>
          <a:p>
            <a:r>
              <a:rPr lang="en-US" sz="3200" spc="-71" dirty="0">
                <a:solidFill>
                  <a:schemeClr val="tx1"/>
                </a:solidFill>
              </a:rPr>
              <a:t>Supported Modules + </a:t>
            </a:r>
            <a:r>
              <a:rPr lang="en-US" sz="3200" spc="-71" dirty="0" err="1">
                <a:solidFill>
                  <a:schemeClr val="tx1"/>
                </a:solidFill>
              </a:rPr>
              <a:t>Globals</a:t>
            </a:r>
            <a:endParaRPr lang="en-US" sz="3200" spc="-71" dirty="0">
              <a:solidFill>
                <a:schemeClr val="tx1"/>
              </a:solidFill>
            </a:endParaRPr>
          </a:p>
          <a:p>
            <a:r>
              <a:rPr lang="en-US" sz="3200" spc="-71" dirty="0">
                <a:solidFill>
                  <a:schemeClr val="tx1"/>
                </a:solidFill>
              </a:rPr>
              <a:t>	</a:t>
            </a:r>
            <a:r>
              <a:rPr lang="en-US" sz="3200" spc="-71" dirty="0" err="1">
                <a:solidFill>
                  <a:schemeClr val="tx1"/>
                </a:solidFill>
              </a:rPr>
              <a:t>mssql</a:t>
            </a:r>
            <a:endParaRPr lang="en-US" sz="3200" spc="-71" dirty="0">
              <a:solidFill>
                <a:schemeClr val="tx1"/>
              </a:solidFill>
            </a:endParaRPr>
          </a:p>
          <a:p>
            <a:r>
              <a:rPr lang="en-US" sz="3200" spc="-71" dirty="0">
                <a:solidFill>
                  <a:schemeClr val="tx1"/>
                </a:solidFill>
              </a:rPr>
              <a:t>	request</a:t>
            </a:r>
          </a:p>
          <a:p>
            <a:r>
              <a:rPr lang="en-US" sz="3200" spc="-71" dirty="0">
                <a:solidFill>
                  <a:schemeClr val="tx1"/>
                </a:solidFill>
              </a:rPr>
              <a:t>	console</a:t>
            </a:r>
          </a:p>
          <a:p>
            <a:r>
              <a:rPr lang="en-US" sz="3200" spc="-71" dirty="0">
                <a:solidFill>
                  <a:schemeClr val="tx1"/>
                </a:solidFill>
              </a:rPr>
              <a:t>	push</a:t>
            </a:r>
            <a:r>
              <a:rPr lang="en-US" sz="3200" b="1" spc="-71" dirty="0">
                <a:solidFill>
                  <a:schemeClr val="tx1"/>
                </a:solidFill>
              </a:rPr>
              <a:t>.*</a:t>
            </a:r>
          </a:p>
          <a:p>
            <a:r>
              <a:rPr lang="en-US" sz="3200" spc="-71" dirty="0">
                <a:solidFill>
                  <a:schemeClr val="tx1"/>
                </a:solidFill>
              </a:rPr>
              <a:t>	</a:t>
            </a:r>
            <a:r>
              <a:rPr lang="en-US" sz="3200" spc="-71" dirty="0" smtClean="0">
                <a:solidFill>
                  <a:schemeClr val="tx1"/>
                </a:solidFill>
              </a:rPr>
              <a:t>tables</a:t>
            </a:r>
          </a:p>
          <a:p>
            <a:r>
              <a:rPr lang="en-US" sz="3200" spc="-71" dirty="0">
                <a:solidFill>
                  <a:schemeClr val="tx1"/>
                </a:solidFill>
              </a:rPr>
              <a:t>	</a:t>
            </a:r>
            <a:r>
              <a:rPr lang="en-US" sz="3200" spc="-71" dirty="0" smtClean="0">
                <a:solidFill>
                  <a:schemeClr val="tx1"/>
                </a:solidFill>
              </a:rPr>
              <a:t>xml2js</a:t>
            </a:r>
            <a:endParaRPr lang="en-US" sz="3200" spc="-71" dirty="0">
              <a:solidFill>
                <a:schemeClr val="tx1"/>
              </a:solidFill>
            </a:endParaRPr>
          </a:p>
          <a:p>
            <a:r>
              <a:rPr lang="en-US" sz="3200" spc="-71" dirty="0">
                <a:solidFill>
                  <a:schemeClr val="tx1"/>
                </a:solidFill>
              </a:rPr>
              <a:t>	</a:t>
            </a:r>
            <a:r>
              <a:rPr lang="en-US" sz="3200" spc="-71" dirty="0" err="1" smtClean="0">
                <a:solidFill>
                  <a:schemeClr val="tx1"/>
                </a:solidFill>
              </a:rPr>
              <a:t>statusCodes</a:t>
            </a:r>
            <a:endParaRPr lang="en-US" sz="3200" spc="-71" dirty="0" smtClean="0">
              <a:solidFill>
                <a:schemeClr val="tx1"/>
              </a:solidFill>
            </a:endParaRPr>
          </a:p>
          <a:p>
            <a:r>
              <a:rPr lang="en-US" sz="3200" spc="-71" dirty="0">
                <a:solidFill>
                  <a:schemeClr val="tx1"/>
                </a:solidFill>
              </a:rPr>
              <a:t>	</a:t>
            </a:r>
            <a:r>
              <a:rPr lang="en-US" sz="3200" spc="-71" dirty="0" smtClean="0">
                <a:solidFill>
                  <a:schemeClr val="tx1"/>
                </a:solidFill>
              </a:rPr>
              <a:t>Windows Azure Node SDK</a:t>
            </a:r>
          </a:p>
          <a:p>
            <a:r>
              <a:rPr lang="en-US" sz="3200" spc="-71" dirty="0">
                <a:solidFill>
                  <a:schemeClr val="tx1"/>
                </a:solidFill>
              </a:rPr>
              <a:t>	</a:t>
            </a:r>
            <a:r>
              <a:rPr lang="en-US" sz="3200" spc="-71" dirty="0" smtClean="0">
                <a:solidFill>
                  <a:schemeClr val="tx1"/>
                </a:solidFill>
              </a:rPr>
              <a:t>Windows Store Partners (</a:t>
            </a:r>
            <a:r>
              <a:rPr lang="en-US" sz="3200" spc="-71" dirty="0" err="1" smtClean="0">
                <a:solidFill>
                  <a:schemeClr val="tx1"/>
                </a:solidFill>
              </a:rPr>
              <a:t>Sengrid</a:t>
            </a:r>
            <a:r>
              <a:rPr lang="en-US" sz="3200" spc="-71" dirty="0" smtClean="0">
                <a:solidFill>
                  <a:schemeClr val="tx1"/>
                </a:solidFill>
              </a:rPr>
              <a:t>, </a:t>
            </a:r>
            <a:r>
              <a:rPr lang="en-US" sz="3200" spc="-71" dirty="0" err="1" smtClean="0">
                <a:solidFill>
                  <a:schemeClr val="tx1"/>
                </a:solidFill>
              </a:rPr>
              <a:t>Twillio</a:t>
            </a:r>
            <a:r>
              <a:rPr lang="en-US" sz="3200" spc="-71" dirty="0" smtClean="0">
                <a:solidFill>
                  <a:schemeClr val="tx1"/>
                </a:solidFill>
              </a:rPr>
              <a:t>, Pusher)</a:t>
            </a:r>
            <a:endParaRPr lang="en-US" sz="3200"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677648"/>
          </a:xfrm>
          <a:prstGeom prst="rect">
            <a:avLst/>
          </a:prstGeom>
          <a:solidFill>
            <a:schemeClr val="bg2"/>
          </a:solidFill>
        </p:spPr>
        <p:txBody>
          <a:bodyPr wrap="square" lIns="91431" tIns="45716" rIns="91431" bIns="45716">
            <a:spAutoFit/>
          </a:bodyPr>
          <a:lstStyle/>
          <a:p>
            <a:r>
              <a:rPr lang="en-US" sz="2800" dirty="0" err="1">
                <a:solidFill>
                  <a:srgbClr val="000000"/>
                </a:solidFill>
              </a:rPr>
              <a:t>mssql.query</a:t>
            </a:r>
            <a:r>
              <a:rPr lang="en-US" sz="2800" dirty="0" smtClean="0">
                <a:solidFill>
                  <a:srgbClr val="000000"/>
                </a:solidFill>
              </a:rPr>
              <a:t>(</a:t>
            </a:r>
            <a:r>
              <a:rPr lang="en-US" sz="2800" dirty="0" smtClean="0">
                <a:solidFill>
                  <a:srgbClr val="A31515"/>
                </a:solidFill>
              </a:rPr>
              <a:t>‘exec </a:t>
            </a:r>
            <a:r>
              <a:rPr lang="en-US" sz="2800" dirty="0" err="1" smtClean="0">
                <a:solidFill>
                  <a:srgbClr val="A31515"/>
                </a:solidFill>
              </a:rPr>
              <a:t>sprocDoStuff</a:t>
            </a:r>
            <a:r>
              <a:rPr lang="en-US" sz="2800" dirty="0" smtClean="0">
                <a:solidFill>
                  <a:srgbClr val="A31515"/>
                </a:solidFill>
              </a:rPr>
              <a:t>()'</a:t>
            </a:r>
            <a:r>
              <a:rPr lang="en-US" sz="2800" dirty="0" smtClean="0">
                <a:solidFill>
                  <a:srgbClr val="000000"/>
                </a:solidFill>
              </a:rPr>
              <a:t>, </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r>
              <a:rPr lang="en-US" sz="2800" dirty="0">
                <a:solidFill>
                  <a:srgbClr val="000000"/>
                </a:solidFill>
              </a:rPr>
              <a:t>		} </a:t>
            </a:r>
          </a:p>
          <a:p>
            <a:r>
              <a:rPr lang="en-US" sz="2800" dirty="0">
                <a:solidFill>
                  <a:srgbClr val="000000"/>
                </a:solidFill>
              </a:rPr>
              <a:t>	}</a:t>
            </a:r>
          </a:p>
          <a:p>
            <a:r>
              <a:rPr lang="en-US" sz="2800" dirty="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2569</Words>
  <Application>Microsoft Office PowerPoint</Application>
  <PresentationFormat>Custom</PresentationFormat>
  <Paragraphs>483</Paragraphs>
  <Slides>27</Slides>
  <Notes>25</Notes>
  <HiddenSlides>1</HiddenSlides>
  <MMClips>0</MMClips>
  <ScaleCrop>false</ScaleCrop>
  <HeadingPairs>
    <vt:vector size="6" baseType="variant">
      <vt:variant>
        <vt:lpstr>Fonts Used</vt:lpstr>
      </vt:variant>
      <vt:variant>
        <vt:i4>8</vt:i4>
      </vt:variant>
      <vt:variant>
        <vt:lpstr>Theme</vt:lpstr>
      </vt:variant>
      <vt:variant>
        <vt:i4>12</vt:i4>
      </vt:variant>
      <vt:variant>
        <vt:lpstr>Slide Titles</vt:lpstr>
      </vt:variant>
      <vt:variant>
        <vt:i4>27</vt:i4>
      </vt:variant>
    </vt:vector>
  </HeadingPairs>
  <TitlesOfParts>
    <vt:vector size="47" baseType="lpstr">
      <vt:lpstr>Arial</vt:lpstr>
      <vt:lpstr>Calibri</vt:lpstr>
      <vt:lpstr>Consolas</vt:lpstr>
      <vt:lpstr>Segoe</vt:lpstr>
      <vt:lpstr>Segoe UI</vt:lpstr>
      <vt:lpstr>Segoe UI Light</vt:lpstr>
      <vt:lpstr>Times New Roman</vt:lpstr>
      <vt:lpstr>Wingdings</vt: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Azure_PPT_template 1</vt:lpstr>
      <vt:lpstr>Metro_TT_Blue_16x9_02-12</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Scripts</vt:lpstr>
      <vt:lpstr>Server Logic</vt:lpstr>
      <vt:lpstr>REST API to SQL type mappings</vt:lpstr>
      <vt:lpstr>Server Scripts  adding server scripts on CRUD operations</vt:lpstr>
      <vt:lpstr>Push Notification Lifecycle Overview</vt:lpstr>
      <vt:lpstr>Push Notifications</vt:lpstr>
      <vt:lpstr>Push Notifications</vt:lpstr>
      <vt:lpstr>Auth*</vt:lpstr>
      <vt:lpstr>Adding Authentication  hooking up Twitter in minutes</vt:lpstr>
      <vt:lpstr>Scheduler</vt:lpstr>
      <vt:lpstr>Demo Poll Twitter and send notification on a schedule</vt:lpstr>
      <vt:lpstr>Diagnostics, Logging and Scale</vt:lpstr>
      <vt:lpstr>Diagnostics, Logging, Scale </vt:lpstr>
      <vt:lpstr>Pricing during Preview</vt:lpstr>
      <vt:lpstr>Pricing Example:</vt:lpstr>
      <vt:lpstr>Don’t forget: Member Offers</vt:lpstr>
      <vt:lpstr>Summary</vt:lpstr>
      <vt:lpstr>Useful Resources</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2013-03-25T23:14:20Z</dcterms:modified>
</cp:coreProperties>
</file>